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8.xml" ContentType="application/vnd.openxmlformats-officedocument.presentationml.slide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docProps/core.xml" ContentType="application/vnd.openxmlformats-package.core-properties+xml"/>
  <Override PartName="/ppt/viewProps.xml" ContentType="application/vnd.openxmlformats-officedocument.presentationml.viewProps+xml"/>
  <Override PartName="/ppt/slides/slide7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378" y="90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presProps" Target="presProps.xml" /><Relationship Id="rId12" Type="http://schemas.openxmlformats.org/officeDocument/2006/relationships/tableStyles" Target="tableStyles.xml" /><Relationship Id="rId13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ChangeAspect="1"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Click icon to add picture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Click to edit Master text styles</a:t>
            </a:r>
            <a:endParaRPr/>
          </a:p>
          <a:p>
            <a:pPr lvl="1">
              <a:defRPr/>
            </a:pPr>
            <a:r>
              <a:rPr lang="ru-RU"/>
              <a:t>Second level</a:t>
            </a:r>
            <a:endParaRPr/>
          </a:p>
          <a:p>
            <a:pPr lvl="2">
              <a:defRPr/>
            </a:pPr>
            <a:r>
              <a:rPr lang="ru-RU"/>
              <a:t>Third level</a:t>
            </a:r>
            <a:endParaRPr/>
          </a:p>
          <a:p>
            <a:pPr lvl="3">
              <a:defRPr/>
            </a:pPr>
            <a:r>
              <a:rPr lang="ru-RU"/>
              <a:t>Fourth level</a:t>
            </a:r>
            <a:endParaRPr/>
          </a:p>
          <a:p>
            <a:pPr lvl="4">
              <a:defRPr/>
            </a:pPr>
            <a:r>
              <a:rPr lang="ru-RU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C18F51-09EC-435C-A3BA-64A766E099C0}" type="datetimeFigureOut">
              <a:rPr lang="ru-RU"/>
              <a:t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95586-F03A-48D1-94DF-16B239DF4FB5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eb.cert.roskazna.ru" TargetMode="External"/><Relationship Id="rId3" Type="http://schemas.openxmlformats.org/officeDocument/2006/relationships/image" Target="../media/image2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eb.cert.roskazna.ru" TargetMode="Externa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700888491" name="Прямая соединительная линия 5"/>
          <p:cNvCxnSpPr>
            <a:cxnSpLocks/>
          </p:cNvCxnSpPr>
          <p:nvPr/>
        </p:nvCxnSpPr>
        <p:spPr bwMode="auto">
          <a:xfrm>
            <a:off x="444618" y="4599114"/>
            <a:ext cx="4194047" cy="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1494175" name="object 9"/>
          <p:cNvSpPr/>
          <p:nvPr/>
        </p:nvSpPr>
        <p:spPr bwMode="auto">
          <a:xfrm>
            <a:off x="9291938" y="1290247"/>
            <a:ext cx="2900061" cy="4549719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 rtlCol="0"/>
          <a:lstStyle/>
          <a:p>
            <a:pPr>
              <a:defRPr/>
            </a:pPr>
            <a:endParaRPr>
              <a:solidFill>
                <a:prstClr val="black"/>
              </a:solidFill>
            </a:endParaRPr>
          </a:p>
        </p:txBody>
      </p:sp>
      <p:sp>
        <p:nvSpPr>
          <p:cNvPr id="1182872624" name="TextBox 1"/>
          <p:cNvSpPr txBox="1">
            <a:spLocks noChangeArrowheads="1"/>
          </p:cNvSpPr>
          <p:nvPr/>
        </p:nvSpPr>
        <p:spPr bwMode="auto">
          <a:xfrm>
            <a:off x="444618" y="1510096"/>
            <a:ext cx="8958313" cy="277403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4400" b="1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</a:defRPr>
            </a:lvl1pPr>
          </a:lstStyle>
          <a:p>
            <a:pPr>
              <a:defRPr/>
            </a:pPr>
            <a:r>
              <a:rPr lang="ru-RU" sz="4400" b="1" i="0" u="none" strike="noStrike" cap="none" spc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  <a:ea typeface="Arial Narrow"/>
                <a:cs typeface="Arial Narrow"/>
              </a:rPr>
              <a:t>Открытие лицевого счета участника казначейского сопровождения с кодом 71 по карточке контракта/выписке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594060" name="TextBox 1"/>
          <p:cNvSpPr txBox="1">
            <a:spLocks noChangeArrowheads="1"/>
          </p:cNvSpPr>
          <p:nvPr/>
        </p:nvSpPr>
        <p:spPr bwMode="auto">
          <a:xfrm flipH="0" flipV="0">
            <a:off x="175529" y="200007"/>
            <a:ext cx="11646747" cy="76235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4400" b="1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</a:defRPr>
            </a:lvl1pPr>
          </a:lstStyle>
          <a:p>
            <a:pPr>
              <a:defRPr/>
            </a:pPr>
            <a:r>
              <a:rPr lang="ru-RU" sz="2200" b="1" i="0" u="none" strike="noStrike" cap="none" spc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/>
                <a:ea typeface="Arial Narrow"/>
                <a:cs typeface="Arial Narrow"/>
              </a:rPr>
              <a:t>Для открытия и ведения лицевого счета, предназначенного для учета операций со средствами участников казначейского сопровождения без обращения в ТОФК необходимо:</a:t>
            </a:r>
            <a:endParaRPr sz="2200"/>
          </a:p>
        </p:txBody>
      </p:sp>
      <p:sp>
        <p:nvSpPr>
          <p:cNvPr id="2136487882" name=""/>
          <p:cNvSpPr txBox="1"/>
          <p:nvPr/>
        </p:nvSpPr>
        <p:spPr bwMode="auto">
          <a:xfrm flipH="0" flipV="0">
            <a:off x="276944" y="1297647"/>
            <a:ext cx="4858672" cy="530388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/>
              <a:t>Сформировать Карточку контракта/Выписку из документа-основания. Для этого необходимо:</a:t>
            </a:r>
            <a:endParaRPr/>
          </a:p>
          <a:p>
            <a:pPr algn="l">
              <a:defRPr/>
            </a:pPr>
            <a:endParaRPr/>
          </a:p>
          <a:p>
            <a:pPr algn="l">
              <a:defRPr/>
            </a:pPr>
            <a:r>
              <a:rPr/>
              <a:t>1. Заказчику по контракту (далее – заказчик) зайти по квалифицированному сертификату ключа проверки электронной подписи (далее – Сертификат) в личный кабинет ГИИС «Электронный бюджет» по ссылке </a:t>
            </a:r>
            <a:r>
              <a:rPr u="sng">
                <a:hlinkClick r:id="rId2" tooltip="https://eb.cert.roskazna.ru"/>
              </a:rPr>
              <a:t>https://eb.cert.roskazna.ru</a:t>
            </a:r>
            <a:r>
              <a:rPr/>
              <a:t> .</a:t>
            </a:r>
            <a:endParaRPr/>
          </a:p>
          <a:p>
            <a:pPr algn="l">
              <a:defRPr/>
            </a:pPr>
            <a:endParaRPr/>
          </a:p>
          <a:p>
            <a:pPr algn="l">
              <a:defRPr/>
            </a:pPr>
            <a:r>
              <a:rPr/>
              <a:t>Сформировать Карточку контракта/Выписку из документа-основания в виде формуляра в разделе (Казначейское сопровождение)/Управление расходами (казначейское сопровождение)/Ведение перечня документов-оснований/ Карточка контракта/Выписка.</a:t>
            </a:r>
            <a:endParaRPr/>
          </a:p>
        </p:txBody>
      </p:sp>
      <p:pic>
        <p:nvPicPr>
          <p:cNvPr id="1011387335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282846" y="1587499"/>
            <a:ext cx="6638924" cy="40766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89876847" name=""/>
          <p:cNvSpPr/>
          <p:nvPr/>
        </p:nvSpPr>
        <p:spPr bwMode="auto">
          <a:xfrm flipH="0" flipV="0">
            <a:off x="209309" y="189018"/>
            <a:ext cx="11875309" cy="320399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r>
              <a:rPr sz="15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В подразделе «Все документы» нажимаем кнопку «Создать» и выбираем тип формирования «Создание».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1385445218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 flipH="0" flipV="0">
            <a:off x="2954512" y="749651"/>
            <a:ext cx="7744374" cy="1774935"/>
          </a:xfrm>
          <a:prstGeom prst="rect">
            <a:avLst/>
          </a:prstGeom>
        </p:spPr>
      </p:pic>
      <p:sp>
        <p:nvSpPr>
          <p:cNvPr id="357231797" name=""/>
          <p:cNvSpPr/>
          <p:nvPr/>
        </p:nvSpPr>
        <p:spPr bwMode="auto">
          <a:xfrm flipH="0" flipV="0">
            <a:off x="209309" y="2898914"/>
            <a:ext cx="11729699" cy="823319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r>
              <a:rPr sz="1600" b="0" i="0" u="none">
                <a:solidFill>
                  <a:schemeClr val="tx1"/>
                </a:solidFill>
                <a:latin typeface="PT Sans"/>
                <a:ea typeface="PT Sans"/>
                <a:cs typeface="PT Sans"/>
              </a:rPr>
              <a:t>В открывшемся окне заполняем все поля в закладках «Документ-основание», «Сведения о заказчике», «Сведения о поставщике (подрядчике, исполнителе)», </a:t>
            </a:r>
            <a:r>
              <a:rPr sz="1600" b="0" i="0" u="none">
                <a:solidFill>
                  <a:schemeClr val="tx1"/>
                </a:solidFill>
                <a:latin typeface="PT Sans"/>
                <a:ea typeface="PT Sans"/>
                <a:cs typeface="PT Sans"/>
              </a:rPr>
              <a:t>в закладке «Приложения» создать Спецификацию, Смету или Калькуляцию в соответствии с условиями договора</a:t>
            </a:r>
            <a:r>
              <a:rPr sz="1600" b="0" i="0" u="none">
                <a:solidFill>
                  <a:schemeClr val="tx1"/>
                </a:solidFill>
                <a:latin typeface="PT Sans"/>
                <a:ea typeface="PT Sans"/>
                <a:cs typeface="PT Sans"/>
              </a:rPr>
              <a:t>.</a:t>
            </a:r>
            <a:r>
              <a:rPr sz="1600" b="0" i="0" u="none">
                <a:solidFill>
                  <a:schemeClr val="tx1"/>
                </a:solidFill>
                <a:latin typeface="PT Sans"/>
                <a:ea typeface="PT Sans"/>
                <a:cs typeface="PT Sans"/>
              </a:rPr>
              <a:t> Обязательным дл</a:t>
            </a:r>
            <a:r>
              <a:rPr sz="1600" b="0" i="0" u="none">
                <a:solidFill>
                  <a:schemeClr val="tx1"/>
                </a:solidFill>
                <a:latin typeface="PT Sans"/>
                <a:ea typeface="PT Sans"/>
                <a:cs typeface="PT Sans"/>
              </a:rPr>
              <a:t>я заполнения является отметка «Требуется открытие раздела».</a:t>
            </a:r>
            <a:endParaRPr sz="1600">
              <a:solidFill>
                <a:schemeClr val="tx1"/>
              </a:solidFill>
              <a:latin typeface="PT Sans"/>
              <a:cs typeface="PT Sans"/>
            </a:endParaRPr>
          </a:p>
        </p:txBody>
      </p:sp>
      <p:pic>
        <p:nvPicPr>
          <p:cNvPr id="1665616201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rot="0" flipH="0" flipV="0">
            <a:off x="2099026" y="3722234"/>
            <a:ext cx="9100730" cy="28620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57161813" name=""/>
          <p:cNvSpPr/>
          <p:nvPr/>
        </p:nvSpPr>
        <p:spPr bwMode="auto">
          <a:xfrm flipH="0" flipV="0">
            <a:off x="203851" y="132855"/>
            <a:ext cx="11809854" cy="640440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r>
              <a:rPr sz="1800" b="1" i="0" u="none">
                <a:solidFill>
                  <a:srgbClr val="FF0000"/>
                </a:solidFill>
                <a:latin typeface="PT Sans"/>
                <a:ea typeface="PT Sans"/>
                <a:cs typeface="PT Sans"/>
              </a:rPr>
              <a:t>Внимание!</a:t>
            </a: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 </a:t>
            </a: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Если документ-основание содержит сведения ограниченного доступа (ДСП) или сведения, содержащие государственную тайну, то проставляется отметка в поле Выписка.</a:t>
            </a:r>
            <a:endParaRPr sz="2400"/>
          </a:p>
        </p:txBody>
      </p:sp>
      <p:pic>
        <p:nvPicPr>
          <p:cNvPr id="1535657416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03291" y="1018998"/>
            <a:ext cx="11610974" cy="39909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6195064" name=""/>
          <p:cNvSpPr/>
          <p:nvPr/>
        </p:nvSpPr>
        <p:spPr bwMode="auto">
          <a:xfrm flipH="0" flipV="0">
            <a:off x="235096" y="207149"/>
            <a:ext cx="11722883" cy="6004919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Если в Карточке контракта/Выписке при заполнении поля «Сведения о поставщике (подрядчике, исполнителе)» сообщается, что исполнитель по контракту отсутствует в справочнике, необходимо внести его в справочник «Контрагенты», который находится в Подсистеме управления расходами (казначейское сопровождение)/Справочники.</a:t>
            </a:r>
            <a:endParaRPr sz="1800" b="0" i="0" u="none">
              <a:solidFill>
                <a:srgbClr val="000000"/>
              </a:solidFill>
              <a:latin typeface="PT Sans"/>
              <a:ea typeface="PT Sans"/>
              <a:cs typeface="PT Sans"/>
            </a:endParaRPr>
          </a:p>
          <a:p>
            <a:pPr>
              <a:defRPr/>
            </a:pPr>
            <a:endParaRPr sz="2400"/>
          </a:p>
          <a:p>
            <a:pPr>
              <a:defRPr/>
            </a:pP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Для этого необходимо: </a:t>
            </a:r>
            <a:endParaRPr sz="2400"/>
          </a:p>
          <a:p>
            <a:pPr>
              <a:defRPr/>
            </a:pP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- в справочнике на панели управления нажать кнопку «Создать», заполнить вручную реквизиты «ИНН», «ОГРН/ОГРНИП» и нажать на кнопку «Идентификация организации». Произойдет автоматическое заполнение реквизитов «Полное наименование», «Гуид организации» и при наличии «Сокращенное наименование», «Адрес»;</a:t>
            </a:r>
            <a:endParaRPr sz="2400"/>
          </a:p>
          <a:p>
            <a:pPr>
              <a:defRPr/>
            </a:pPr>
            <a:r>
              <a:rPr sz="16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- нажать кнопку «Проверить документ». Заполнить реквизиты «дата действия с» и «дата действия по». Сохранить изменения и закрыть окно; </a:t>
            </a:r>
            <a:endParaRPr sz="2400"/>
          </a:p>
          <a:p>
            <a:pPr>
              <a:defRPr/>
            </a:pPr>
            <a:r>
              <a:rPr sz="16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- выделив новую запись, нажать кнопку «Актуализировать»;</a:t>
            </a:r>
            <a:endParaRPr sz="2400"/>
          </a:p>
          <a:p>
            <a:pPr>
              <a:defRPr/>
            </a:pPr>
            <a:r>
              <a:rPr sz="16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- после включения исполнителя в справочник «Контрагенты» вернуться в Карточку контракта/Выписку, заполнить вкладку «Сведения о поставщике (подрядчике, исполнителе)» и сохранить документ.</a:t>
            </a:r>
            <a:endParaRPr sz="2400"/>
          </a:p>
          <a:p>
            <a:pPr>
              <a:defRPr/>
            </a:pPr>
            <a:r>
              <a:rPr sz="1800" b="1" i="0" u="none">
                <a:solidFill>
                  <a:srgbClr val="FF0000"/>
                </a:solidFill>
                <a:latin typeface="PT Sans"/>
                <a:ea typeface="PT Sans"/>
                <a:cs typeface="PT Sans"/>
              </a:rPr>
              <a:t>Внимание!</a:t>
            </a: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 </a:t>
            </a:r>
            <a:r>
              <a:rPr sz="16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В случае появления сообщения об ошибке: «Организация не найдена при заполнении поля «Сведения о поставщике (подрядчике, исполнителе)» проверьте правильность введенной информации, при отсутствии ошибок обратитесь к Исполнителю для выполнения им инструкций из раздела 2 в части подключения к</a:t>
            </a: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 </a:t>
            </a: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системе обеспечения безопасности информации Федерального казначейства</a:t>
            </a: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 </a:t>
            </a:r>
            <a:r>
              <a:rPr sz="16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(далее - ПОИБ СОБИ). После чего необходимо продолжить заполнение справочника «Контрагенты» и Карточки контракта/Выписки.</a:t>
            </a:r>
            <a:endParaRPr sz="2400"/>
          </a:p>
          <a:p>
            <a:pPr>
              <a:defRPr/>
            </a:pP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Далее необходимо заполнить лист согласования,</a:t>
            </a:r>
            <a:r>
              <a:rPr sz="1800" b="1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 </a:t>
            </a: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выбрав согласующего и утверждающего. Согласовать и утвердить Карточку контракта/Выписку. Карточка контракта/Выписка перейдет в статус «На согласовании Исполнителем».</a:t>
            </a:r>
            <a:endParaRPr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48818066" name=""/>
          <p:cNvSpPr/>
          <p:nvPr/>
        </p:nvSpPr>
        <p:spPr bwMode="auto">
          <a:xfrm flipH="0" flipV="0">
            <a:off x="233734" y="475184"/>
            <a:ext cx="11737314" cy="5128956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2.</a:t>
            </a: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 </a:t>
            </a:r>
            <a:r>
              <a:rPr sz="1800" b="1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Исполнителю зайти в личный кабинет ГИИС «Электронный бюджет»</a:t>
            </a: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 </a:t>
            </a: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с использованием Сертификата</a:t>
            </a: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 по ссылке </a:t>
            </a:r>
            <a:r>
              <a:rPr lang="ru-RU" sz="1800" b="0" i="0" u="sng" strike="noStrike" cap="none" spc="0">
                <a:solidFill>
                  <a:schemeClr val="tx1"/>
                </a:solidFill>
                <a:latin typeface="+mn-lt"/>
                <a:ea typeface="+mn-ea"/>
                <a:cs typeface="+mn-cs"/>
                <a:hlinkClick r:id="rId2" tooltip="https://eb.cert.roskazna.ru"/>
              </a:rPr>
              <a:t>https://eb.cert.roskazna.ru</a:t>
            </a: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, перейти в раздел Подсистемы управления расходами (Казначейское сопровождение)/Управление расходами (казначейское сопровождение)/Ведение перечня документов-оснований/ Карточка контракта/Выписка</a:t>
            </a: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 </a:t>
            </a:r>
            <a:r>
              <a:rPr sz="1800" b="1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для утверждения Карточки контракта/Выписки</a:t>
            </a: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.</a:t>
            </a:r>
            <a:endParaRPr sz="1800" b="0" i="0" u="none">
              <a:solidFill>
                <a:srgbClr val="000000"/>
              </a:solidFill>
              <a:latin typeface="PT Sans"/>
              <a:ea typeface="PT Sans"/>
              <a:cs typeface="PT Sans"/>
            </a:endParaRPr>
          </a:p>
          <a:p>
            <a:pPr>
              <a:defRPr/>
            </a:pPr>
            <a:endParaRPr sz="2400"/>
          </a:p>
          <a:p>
            <a:pPr>
              <a:defRPr/>
            </a:pP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Для этого необходимо:</a:t>
            </a:r>
            <a:endParaRPr sz="2400"/>
          </a:p>
          <a:p>
            <a:pPr>
              <a:defRPr/>
            </a:pPr>
            <a:r>
              <a:rPr sz="1800" b="1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- выбрать документ «Карточка контракта/Выписка»</a:t>
            </a: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, нажать Согласовать, нажать «зарезервировать ЛС». Документ Карточка контракта/Выписка перейдет в статус «Ожидает резервирования ЛС».</a:t>
            </a:r>
            <a:endParaRPr sz="2400"/>
          </a:p>
          <a:p>
            <a:pPr>
              <a:defRPr/>
            </a:pP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В Карточке контракта/Выписке во вкладке «Сведения о поставщике (подрядчике, исполнителе)» реквизит «Лицевой счет» будет заполнен номером лицевого счета из справочника «Книга регистрации лицевых счетов» и статус Карточки контракта/Выписки изменится на «На исполнении исполнителем».</a:t>
            </a:r>
            <a:endParaRPr sz="2400"/>
          </a:p>
          <a:p>
            <a:pPr>
              <a:defRPr/>
            </a:pPr>
            <a:r>
              <a:rPr sz="1800" b="1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- нажать кнопку «На согласование».</a:t>
            </a: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 </a:t>
            </a: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Установить отметку напротив надписи – «Пропустить этап согласования», заполнить утверждающих в открывшемся листе согласования. Статус Карточки контракта/Выписки изменится на «На подписании Исполнителем».</a:t>
            </a:r>
            <a:endParaRPr sz="2400"/>
          </a:p>
          <a:p>
            <a:pPr>
              <a:defRPr/>
            </a:pPr>
            <a:r>
              <a:rPr sz="1800" b="1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- нажать кнопку «Утвердить».</a:t>
            </a: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 </a:t>
            </a: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Карточка контракта/Выписка перейдет в статус «На исполнении ЦС». После положительной проверки Центром специализации Карточки контракта/Выписки, исполнитель будет включен в</a:t>
            </a: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 </a:t>
            </a:r>
            <a:r>
              <a:rPr sz="16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Реестр</a:t>
            </a: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 </a:t>
            </a: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участников, а также юридических лиц, не являющихся участниками бюджетного процесса (далее -</a:t>
            </a: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 </a:t>
            </a: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Сводный реестр) и ему откроется лицевой счет участника казначейского сопровождения и раздел на лицевом счете. </a:t>
            </a:r>
            <a:endParaRPr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54840770" name=""/>
          <p:cNvSpPr/>
          <p:nvPr/>
        </p:nvSpPr>
        <p:spPr bwMode="auto">
          <a:xfrm flipH="0" flipV="0">
            <a:off x="71963" y="115216"/>
            <a:ext cx="11941742" cy="640440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В случае отрицательного результата проверки Карточка контракта/Выписка будет отклонена со статусом</a:t>
            </a: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 </a:t>
            </a: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«</a:t>
            </a: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На доработку</a:t>
            </a: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»</a:t>
            </a: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. С</a:t>
            </a: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 </a:t>
            </a: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причиной возврата можно ознакомиться в дополнительной вкладке «Причины возврата».</a:t>
            </a:r>
            <a:endParaRPr sz="2400"/>
          </a:p>
        </p:txBody>
      </p:sp>
      <p:pic>
        <p:nvPicPr>
          <p:cNvPr id="1360529766" name="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00037" y="908402"/>
            <a:ext cx="11591924" cy="3867149"/>
          </a:xfrm>
          <a:prstGeom prst="rect">
            <a:avLst/>
          </a:prstGeom>
        </p:spPr>
      </p:pic>
      <p:sp>
        <p:nvSpPr>
          <p:cNvPr id="1404121740" name=""/>
          <p:cNvSpPr/>
          <p:nvPr/>
        </p:nvSpPr>
        <p:spPr bwMode="auto">
          <a:xfrm flipH="0" flipV="0">
            <a:off x="362966" y="5042746"/>
            <a:ext cx="11529716" cy="1189080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r>
              <a:rPr sz="1800" b="1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- ознакомиться с уведомлением о приеме документа-основания</a:t>
            </a:r>
            <a:r>
              <a:rPr sz="1800" b="1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 </a:t>
            </a: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в меню ГИИС «Электронный бюджет» по цепочке “Казначейское сопровождение - Управление расходами (казначейское сопровождение) / Ведение перечня документов-оснований / Уведомление о приеме документа-основания”.</a:t>
            </a:r>
            <a:endParaRPr sz="2400"/>
          </a:p>
          <a:p>
            <a:pPr>
              <a:defRPr/>
            </a:pP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Дополнительные материалы можно найти </a:t>
            </a: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.</a:t>
            </a:r>
            <a:endParaRPr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84074462" name=""/>
          <p:cNvSpPr/>
          <p:nvPr/>
        </p:nvSpPr>
        <p:spPr bwMode="auto">
          <a:xfrm flipH="0" flipV="0">
            <a:off x="3266932" y="189018"/>
            <a:ext cx="5360106" cy="396599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r>
              <a:rPr sz="2000" b="1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Дополнительная информация для заказчика</a:t>
            </a:r>
            <a:endParaRPr sz="2600"/>
          </a:p>
        </p:txBody>
      </p:sp>
      <p:sp>
        <p:nvSpPr>
          <p:cNvPr id="1560078530" name=""/>
          <p:cNvSpPr/>
          <p:nvPr/>
        </p:nvSpPr>
        <p:spPr bwMode="auto">
          <a:xfrm flipH="0" flipV="0">
            <a:off x="596028" y="760800"/>
            <a:ext cx="11153094" cy="3109319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Для создания согласования и подписания Карточки контракта/Выписки из документа-основания у уполномоченного сотрудника должны быть назначены в ПОИБ СОБИ следующие полномочия и роли:</a:t>
            </a:r>
            <a:endParaRPr sz="2600"/>
          </a:p>
          <a:p>
            <a:pPr>
              <a:defRPr/>
            </a:pP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- для сотрудника с правом первой подписи полномочия FK9800_GIISEB_EB10004,FK9800_GIISEB_EB20017 и соответствующих ролей «607_01_01 ПУР КС. Ввод документов Головным заказчиком/Заказчиком»,«607_02_01 ПУР КС. Согласование документов Головным заказчиком/Заказчиком», «607_03_01 ПУР КС. Утверждение документов Головным заказчиком/Заказчиком», «607_04_01 ПУР КС. Просмотр документов Головным заказчиком_Заказчиком»;</a:t>
            </a:r>
            <a:endParaRPr sz="2600"/>
          </a:p>
          <a:p>
            <a:pPr>
              <a:defRPr/>
            </a:pP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- для сотрудника с правом второй подписи полномочия FK9800_GIISEB_EB20017 и соответствующих ролей «607_02_01 ПУР КС. Согласование документов Головным заказчиком/Заказчиком», «607_01_01 ПУР КС. Ввод документов Головным заказчиком/Заказчиком», «607_04_01 ПУР КС. Просмотр документов Головным заказчиком_Заказчиком».</a:t>
            </a:r>
            <a:endParaRPr sz="2600"/>
          </a:p>
        </p:txBody>
      </p:sp>
      <p:sp>
        <p:nvSpPr>
          <p:cNvPr id="1981113708" name=""/>
          <p:cNvSpPr/>
          <p:nvPr/>
        </p:nvSpPr>
        <p:spPr bwMode="auto">
          <a:xfrm flipH="0" flipV="0">
            <a:off x="1673940" y="4011083"/>
            <a:ext cx="9713584" cy="396599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r>
              <a:rPr sz="2000" b="1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Дополнительная информация для исполнителя, не включенного в Сводный реестр</a:t>
            </a:r>
            <a:endParaRPr sz="2600"/>
          </a:p>
        </p:txBody>
      </p:sp>
      <p:sp>
        <p:nvSpPr>
          <p:cNvPr id="48642896" name=""/>
          <p:cNvSpPr/>
          <p:nvPr/>
        </p:nvSpPr>
        <p:spPr bwMode="auto">
          <a:xfrm flipH="0" flipV="0">
            <a:off x="674281" y="4624281"/>
            <a:ext cx="11075561" cy="1463400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Для согласования Карточки контракта/Выписки из документа-основания у руководителя организации (</a:t>
            </a: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лицо, имеющее право действовать от имени организации без доверенности),</a:t>
            </a: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 </a:t>
            </a: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уполномоченного сотрудника должны быть назначены в ПОИБ СОБИ следующее полномочия:</a:t>
            </a: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 </a:t>
            </a: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FK9800_GIISEB_EB10066 </a:t>
            </a: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и соответствующие </a:t>
            </a: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роли: </a:t>
            </a:r>
            <a:r>
              <a:rPr sz="1800" b="0" i="0" u="none">
                <a:solidFill>
                  <a:srgbClr val="000000"/>
                </a:solidFill>
                <a:latin typeface="PT Sans"/>
                <a:ea typeface="PT Sans"/>
                <a:cs typeface="PT Sans"/>
              </a:rPr>
              <a:t>«609_01_01 ПУР КС. Саморегистрация. Ввод данных», «609_03_01 ПУР КС. Саморегистрация. Утверждающий». </a:t>
            </a:r>
            <a:endParaRPr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New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Р7-Офис/7.4.0.351</Application>
  <DocSecurity>0</DocSecurity>
  <PresentationFormat>Widescreen</PresentationFormat>
  <Paragraphs>0</Paragraphs>
  <Slides>8</Slides>
  <Notes>8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identifier/>
  <dc:language/>
  <cp:lastModifiedBy/>
  <cp:revision>8</cp:revision>
  <dcterms:created xsi:type="dcterms:W3CDTF">2012-12-03T06:56:55Z</dcterms:created>
  <dcterms:modified xsi:type="dcterms:W3CDTF">2026-07-21T04:53:59Z</dcterms:modified>
  <cp:category/>
  <cp:contentStatus/>
  <cp:version/>
</cp:coreProperties>
</file>